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AA78-577B-49FB-8560-1DE9F640CF0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82A6-1045-4519-931C-8C44B5EED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AA78-577B-49FB-8560-1DE9F640CF0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82A6-1045-4519-931C-8C44B5EED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AA78-577B-49FB-8560-1DE9F640CF0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82A6-1045-4519-931C-8C44B5EED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AA78-577B-49FB-8560-1DE9F640CF0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82A6-1045-4519-931C-8C44B5EED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AA78-577B-49FB-8560-1DE9F640CF0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82A6-1045-4519-931C-8C44B5EED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AA78-577B-49FB-8560-1DE9F640CF0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82A6-1045-4519-931C-8C44B5EED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AA78-577B-49FB-8560-1DE9F640CF0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82A6-1045-4519-931C-8C44B5EED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AA78-577B-49FB-8560-1DE9F640CF0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82A6-1045-4519-931C-8C44B5EED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AA78-577B-49FB-8560-1DE9F640CF0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82A6-1045-4519-931C-8C44B5EED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AA78-577B-49FB-8560-1DE9F640CF0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82A6-1045-4519-931C-8C44B5EED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AA78-577B-49FB-8560-1DE9F640CF0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82A6-1045-4519-931C-8C44B5EED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FAA78-577B-49FB-8560-1DE9F640CF0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582A6-1045-4519-931C-8C44B5EEDE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hantedlearning.com/subjects/astronomy/glossary/indexs.shtml" TargetMode="External"/><Relationship Id="rId7" Type="http://schemas.openxmlformats.org/officeDocument/2006/relationships/hyperlink" Target="http://www.enchantedlearning.com/subjects/astronomy/glossary/indexb.shtml" TargetMode="External"/><Relationship Id="rId2" Type="http://schemas.openxmlformats.org/officeDocument/2006/relationships/hyperlink" Target="http://www.enchantedlearning.com/subjects/astronomy/glossary/indexr.s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nchantedlearning.com/subjects/astronomy/glossary/index.shtml" TargetMode="External"/><Relationship Id="rId5" Type="http://schemas.openxmlformats.org/officeDocument/2006/relationships/hyperlink" Target="http://www.enchantedlearning.com/subjects/astronomy/glossary/indexc.shtml" TargetMode="External"/><Relationship Id="rId4" Type="http://schemas.openxmlformats.org/officeDocument/2006/relationships/hyperlink" Target="http://www.enchantedlearning.com/subjects/astronomy/su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596" y="228601"/>
          <a:ext cx="8610608" cy="6504898"/>
        </p:xfrm>
        <a:graphic>
          <a:graphicData uri="http://schemas.openxmlformats.org/drawingml/2006/table">
            <a:tbl>
              <a:tblPr/>
              <a:tblGrid>
                <a:gridCol w="1076326"/>
                <a:gridCol w="1076326"/>
                <a:gridCol w="1076326"/>
                <a:gridCol w="1076326"/>
                <a:gridCol w="1076326"/>
                <a:gridCol w="1076326"/>
                <a:gridCol w="1076326"/>
                <a:gridCol w="1076326"/>
              </a:tblGrid>
              <a:tr h="5693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Star Type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Color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Approximate Surface Temperature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Average Mass (The Sun = 1)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Average Radius (The Sun = 1)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Average Luminosity (The Sun = 1)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Main Characteristics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Examples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318465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O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Blue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over 25,000 K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60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1,400,000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Singly ionized helium lines (H I) either in emission or absorption. Strong UV continuum.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Lacertra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</a:tr>
              <a:tr h="569396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B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Blue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11,000 - 25,000 K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18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7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20,000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Neutral helium lines (H II) in absorption.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hlinkClick r:id="rId2"/>
                        </a:rPr>
                        <a:t>Rigel</a:t>
                      </a:r>
                      <a:r>
                        <a:rPr lang="en-US" sz="1200"/>
                        <a:t/>
                      </a:r>
                      <a:br>
                        <a:rPr lang="en-US" sz="1200"/>
                      </a:br>
                      <a:r>
                        <a:rPr lang="en-US" sz="1200"/>
                        <a:t>Spica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</a:tr>
              <a:tr h="943931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Blue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7,500 - 11,000 K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3.2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2.5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Hydrogen (H) lines strongest for A0 stars, decreasing for other A's.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hlinkClick r:id="rId3"/>
                        </a:rPr>
                        <a:t>Sirius</a:t>
                      </a:r>
                      <a:r>
                        <a:rPr lang="en-US" sz="1200"/>
                        <a:t>, Vega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FF"/>
                    </a:solidFill>
                  </a:tcPr>
                </a:tc>
              </a:tr>
              <a:tr h="756663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F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Blue to White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6,000 - 7,500 K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1.7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1.3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6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 II absorption. Metallic lines become noticeable.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Canopus, </a:t>
                      </a:r>
                      <a:r>
                        <a:rPr lang="en-US" sz="1200" dirty="0" err="1"/>
                        <a:t>Procyon</a:t>
                      </a:r>
                      <a:endParaRPr lang="en-US" sz="1200" dirty="0"/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113119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White to Yellow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5,000 - 6,000 K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1.1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1.1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1.2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Absorption lines of neutral metallic atoms and ions (e.g. once-ionized calcium).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hlinkClick r:id="rId4"/>
                        </a:rPr>
                        <a:t>Sun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>
                          <a:hlinkClick r:id="rId5"/>
                        </a:rPr>
                        <a:t>Capella</a:t>
                      </a:r>
                      <a:endParaRPr lang="en-US" sz="1200" dirty="0"/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569396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K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Orange to Red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3,500 - 5,000 K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0.8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0.9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0.4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Metallic lines, some blue continuum.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hlinkClick r:id="rId6"/>
                        </a:rPr>
                        <a:t>Arcturus</a:t>
                      </a:r>
                      <a:r>
                        <a:rPr lang="en-US" sz="1200"/>
                        <a:t>, Aldebaran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646453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Red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under 3,500 K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0.3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0.4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0.04</a:t>
                      </a:r>
                      <a:br>
                        <a:rPr lang="en-US" sz="1200"/>
                      </a:br>
                      <a:r>
                        <a:rPr lang="en-US" sz="1200"/>
                        <a:t>(very faint)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Some molecular bands of titanium oxide.</a:t>
                      </a:r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hlinkClick r:id="rId7"/>
                        </a:rPr>
                        <a:t>Betelgeuse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>
                          <a:hlinkClick r:id="rId6"/>
                        </a:rPr>
                        <a:t>Antares</a:t>
                      </a:r>
                      <a:endParaRPr lang="en-US" sz="1200" dirty="0"/>
                    </a:p>
                  </a:txBody>
                  <a:tcPr marL="3708" marR="3708" marT="3708" marB="3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198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2</cp:revision>
  <dcterms:created xsi:type="dcterms:W3CDTF">2016-05-05T17:06:35Z</dcterms:created>
  <dcterms:modified xsi:type="dcterms:W3CDTF">2016-05-05T17:08:27Z</dcterms:modified>
</cp:coreProperties>
</file>